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A4"/>
    <a:srgbClr val="F8993A"/>
    <a:srgbClr val="F68222"/>
    <a:srgbClr val="2DC8FF"/>
    <a:srgbClr val="FFFF3B"/>
    <a:srgbClr val="E7E200"/>
    <a:srgbClr val="C9C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1" d="100"/>
          <a:sy n="131" d="100"/>
        </p:scale>
        <p:origin x="-112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C4102-5E48-4D57-9F77-311A3A454F5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65BBA-DDB2-4033-ACA4-68C5F915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8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65BBA-DDB2-4033-ACA4-68C5F915E2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1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6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5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3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5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0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8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6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6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8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00C459"/>
            </a:gs>
            <a:gs pos="0">
              <a:srgbClr val="00FA71"/>
            </a:gs>
            <a:gs pos="66000">
              <a:srgbClr val="00B050"/>
            </a:gs>
            <a:gs pos="100000">
              <a:srgbClr val="005C2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57504-9134-4C38-B41F-DC3E60C49F34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9835A-E083-43A9-B4A6-689D0015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90800" y="-152400"/>
            <a:ext cx="7848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latin typeface="Impact" pitchFamily="34" charset="0"/>
              </a:rPr>
              <a:t>GREEN</a:t>
            </a:r>
            <a:endParaRPr lang="en-US" sz="19900" dirty="0">
              <a:latin typeface="Impact" pitchFamily="34" charset="0"/>
            </a:endParaRPr>
          </a:p>
        </p:txBody>
      </p:sp>
      <p:sp>
        <p:nvSpPr>
          <p:cNvPr id="19" name="Lightning Bolt 18"/>
          <p:cNvSpPr/>
          <p:nvPr/>
        </p:nvSpPr>
        <p:spPr>
          <a:xfrm>
            <a:off x="304800" y="228600"/>
            <a:ext cx="1828800" cy="2133600"/>
          </a:xfrm>
          <a:prstGeom prst="lightningBol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895600" y="25908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oper Black" pitchFamily="18" charset="0"/>
              </a:rPr>
              <a:t>“ the thinker ”</a:t>
            </a:r>
            <a:endParaRPr lang="en-US" sz="4800" dirty="0">
              <a:latin typeface="Cooper Black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03713" y="2667000"/>
            <a:ext cx="3249087" cy="3563105"/>
            <a:chOff x="103713" y="2362200"/>
            <a:chExt cx="3249087" cy="3563105"/>
          </a:xfrm>
        </p:grpSpPr>
        <p:grpSp>
          <p:nvGrpSpPr>
            <p:cNvPr id="21" name="Group 20"/>
            <p:cNvGrpSpPr/>
            <p:nvPr/>
          </p:nvGrpSpPr>
          <p:grpSpPr>
            <a:xfrm>
              <a:off x="685800" y="3733800"/>
              <a:ext cx="990600" cy="2191505"/>
              <a:chOff x="685800" y="3733800"/>
              <a:chExt cx="990600" cy="2191505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685800" y="3733800"/>
                <a:ext cx="990600" cy="914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066799" y="4495800"/>
                <a:ext cx="298427" cy="9144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 rot="1318331">
                <a:off x="948010" y="5237071"/>
                <a:ext cx="217562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 rot="20285890">
                <a:off x="1249835" y="5239505"/>
                <a:ext cx="230785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Rectangle 25"/>
            <p:cNvSpPr/>
            <p:nvPr/>
          </p:nvSpPr>
          <p:spPr>
            <a:xfrm rot="19819439">
              <a:off x="663050" y="4876800"/>
              <a:ext cx="702177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423958">
              <a:off x="1099148" y="4847831"/>
              <a:ext cx="702177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loud Callout 28"/>
            <p:cNvSpPr/>
            <p:nvPr/>
          </p:nvSpPr>
          <p:spPr>
            <a:xfrm>
              <a:off x="1905000" y="3124200"/>
              <a:ext cx="1447800" cy="762000"/>
            </a:xfrm>
            <a:prstGeom prst="cloudCallout">
              <a:avLst>
                <a:gd name="adj1" fmla="val -57398"/>
                <a:gd name="adj2" fmla="val 71974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Cloud Callout 29"/>
            <p:cNvSpPr/>
            <p:nvPr/>
          </p:nvSpPr>
          <p:spPr>
            <a:xfrm>
              <a:off x="103713" y="2362200"/>
              <a:ext cx="1447800" cy="862263"/>
            </a:xfrm>
            <a:prstGeom prst="cloudCallout">
              <a:avLst>
                <a:gd name="adj1" fmla="val 20718"/>
                <a:gd name="adj2" fmla="val 97237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733800" y="37338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Impact" pitchFamily="34" charset="0"/>
              </a:rPr>
              <a:t>ANALYTICAL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INVESTIGATIVE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INNOVATIVE</a:t>
            </a:r>
            <a:endParaRPr lang="en-US" sz="2800" b="1" dirty="0">
              <a:latin typeface="Impact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34247" y="524939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oper Black" pitchFamily="18" charset="0"/>
              </a:rPr>
              <a:t>likes new ideas and values change</a:t>
            </a:r>
            <a:br>
              <a:rPr lang="en-US" sz="2400" dirty="0" smtClean="0">
                <a:latin typeface="Cooper Black" pitchFamily="18" charset="0"/>
              </a:rPr>
            </a:br>
            <a:r>
              <a:rPr lang="en-US" sz="2400" dirty="0" smtClean="0">
                <a:latin typeface="Cooper Black" pitchFamily="18" charset="0"/>
              </a:rPr>
              <a:t>brings innovation to the group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34" name="Lightning Bolt 33"/>
          <p:cNvSpPr/>
          <p:nvPr/>
        </p:nvSpPr>
        <p:spPr>
          <a:xfrm>
            <a:off x="2653751" y="5249390"/>
            <a:ext cx="483697" cy="381000"/>
          </a:xfrm>
          <a:prstGeom prst="lightningBol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ightning Bolt 34"/>
          <p:cNvSpPr/>
          <p:nvPr/>
        </p:nvSpPr>
        <p:spPr>
          <a:xfrm>
            <a:off x="2881454" y="5687060"/>
            <a:ext cx="483697" cy="381000"/>
          </a:xfrm>
          <a:prstGeom prst="lightningBol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9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FFFF00"/>
            </a:gs>
            <a:gs pos="0">
              <a:srgbClr val="FFFF3B"/>
            </a:gs>
            <a:gs pos="66000">
              <a:srgbClr val="E7E200"/>
            </a:gs>
            <a:gs pos="100000">
              <a:srgbClr val="C9C4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52400"/>
            <a:ext cx="7848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latin typeface="Impact" pitchFamily="34" charset="0"/>
              </a:rPr>
              <a:t>GOLD</a:t>
            </a:r>
            <a:endParaRPr lang="en-US" sz="19900" dirty="0">
              <a:latin typeface="Impact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410200" y="914400"/>
            <a:ext cx="1371600" cy="9144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ircular Arrow 5"/>
          <p:cNvSpPr/>
          <p:nvPr/>
        </p:nvSpPr>
        <p:spPr>
          <a:xfrm rot="5400000">
            <a:off x="6324600" y="914400"/>
            <a:ext cx="1752600" cy="2209800"/>
          </a:xfrm>
          <a:prstGeom prst="circularArrow">
            <a:avLst>
              <a:gd name="adj1" fmla="val 15120"/>
              <a:gd name="adj2" fmla="val 909277"/>
              <a:gd name="adj3" fmla="val 20457998"/>
              <a:gd name="adj4" fmla="val 10800000"/>
              <a:gd name="adj5" fmla="val 136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 rot="20940059">
            <a:off x="5405198" y="2415017"/>
            <a:ext cx="1447800" cy="990600"/>
          </a:xfrm>
          <a:prstGeom prst="leftArrow">
            <a:avLst>
              <a:gd name="adj1" fmla="val 50000"/>
              <a:gd name="adj2" fmla="val 5121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-304800" y="2583597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oper Black" pitchFamily="18" charset="0"/>
              </a:rPr>
              <a:t>“ the organizer ”</a:t>
            </a:r>
            <a:endParaRPr lang="en-US" sz="4800" dirty="0">
              <a:latin typeface="Cooper Black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3400" y="4038600"/>
            <a:ext cx="2024543" cy="2191505"/>
            <a:chOff x="685800" y="3733800"/>
            <a:chExt cx="2024543" cy="2191505"/>
          </a:xfrm>
        </p:grpSpPr>
        <p:grpSp>
          <p:nvGrpSpPr>
            <p:cNvPr id="9" name="Group 8"/>
            <p:cNvGrpSpPr/>
            <p:nvPr/>
          </p:nvGrpSpPr>
          <p:grpSpPr>
            <a:xfrm>
              <a:off x="685800" y="3733800"/>
              <a:ext cx="990600" cy="2191505"/>
              <a:chOff x="685800" y="3733800"/>
              <a:chExt cx="990600" cy="2191505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685800" y="3733800"/>
                <a:ext cx="990600" cy="914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66799" y="4495800"/>
                <a:ext cx="298427" cy="9144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1318331">
                <a:off x="948010" y="5237071"/>
                <a:ext cx="217562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 rot="20285890">
                <a:off x="1249835" y="5239505"/>
                <a:ext cx="230785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827612" y="4876800"/>
              <a:ext cx="1036099" cy="152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827613" y="4628147"/>
              <a:ext cx="106901" cy="381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20478405">
              <a:off x="1649417" y="4778331"/>
              <a:ext cx="448848" cy="381000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/>
            <p:cNvSpPr/>
            <p:nvPr/>
          </p:nvSpPr>
          <p:spPr>
            <a:xfrm>
              <a:off x="1873841" y="4343400"/>
              <a:ext cx="273641" cy="284747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2163061" y="4343399"/>
              <a:ext cx="273641" cy="284747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2004490" y="4048626"/>
              <a:ext cx="273641" cy="284747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2299881" y="4048625"/>
              <a:ext cx="273641" cy="284747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2436702" y="4343398"/>
              <a:ext cx="273641" cy="284747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733800" y="37338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Impact" pitchFamily="34" charset="0"/>
              </a:rPr>
              <a:t>RESPONSIBLE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HARD-WORKING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PREPARED</a:t>
            </a:r>
            <a:endParaRPr lang="en-US" sz="2800" b="1" dirty="0">
              <a:latin typeface="Impact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34247" y="524939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oper Black" pitchFamily="18" charset="0"/>
              </a:rPr>
              <a:t>likes consistency and loyalty</a:t>
            </a:r>
            <a:br>
              <a:rPr lang="en-US" sz="2400" dirty="0" smtClean="0">
                <a:latin typeface="Cooper Black" pitchFamily="18" charset="0"/>
              </a:rPr>
            </a:br>
            <a:r>
              <a:rPr lang="en-US" sz="2400" dirty="0" smtClean="0">
                <a:latin typeface="Cooper Black" pitchFamily="18" charset="0"/>
              </a:rPr>
              <a:t>brings structure to the group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3124200" y="5413342"/>
            <a:ext cx="417097" cy="13410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3124200" y="5758868"/>
            <a:ext cx="417097" cy="13410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7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00B0F0"/>
            </a:gs>
            <a:gs pos="0">
              <a:srgbClr val="2DC8FF"/>
            </a:gs>
            <a:gs pos="66000">
              <a:srgbClr val="0070C0"/>
            </a:gs>
            <a:gs pos="100000">
              <a:srgbClr val="005EA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14800" y="-182910"/>
            <a:ext cx="7848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latin typeface="Impact" pitchFamily="34" charset="0"/>
              </a:rPr>
              <a:t>BLUE</a:t>
            </a:r>
            <a:endParaRPr lang="en-US" sz="19900" dirty="0">
              <a:latin typeface="Impact" pitchFamily="34" charset="0"/>
            </a:endParaRPr>
          </a:p>
        </p:txBody>
      </p:sp>
      <p:sp>
        <p:nvSpPr>
          <p:cNvPr id="5" name="Heart 4"/>
          <p:cNvSpPr/>
          <p:nvPr/>
        </p:nvSpPr>
        <p:spPr>
          <a:xfrm>
            <a:off x="2667000" y="1676400"/>
            <a:ext cx="1143000" cy="106680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>
            <a:off x="304800" y="383792"/>
            <a:ext cx="1828800" cy="174980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95600" y="25908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oper Black" pitchFamily="18" charset="0"/>
              </a:rPr>
              <a:t>“ the giver ”</a:t>
            </a:r>
            <a:endParaRPr lang="en-US" sz="4800" dirty="0">
              <a:latin typeface="Cooper Black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85800" y="4038600"/>
            <a:ext cx="1648185" cy="2191505"/>
            <a:chOff x="685800" y="3733800"/>
            <a:chExt cx="1648185" cy="2191505"/>
          </a:xfrm>
        </p:grpSpPr>
        <p:grpSp>
          <p:nvGrpSpPr>
            <p:cNvPr id="8" name="Group 7"/>
            <p:cNvGrpSpPr/>
            <p:nvPr/>
          </p:nvGrpSpPr>
          <p:grpSpPr>
            <a:xfrm>
              <a:off x="685800" y="3733800"/>
              <a:ext cx="990600" cy="2191505"/>
              <a:chOff x="685800" y="3733800"/>
              <a:chExt cx="990600" cy="2191505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685800" y="3733800"/>
                <a:ext cx="990600" cy="914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066799" y="4495800"/>
                <a:ext cx="298427" cy="9144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1318331">
                <a:off x="948010" y="5237071"/>
                <a:ext cx="217562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20285890">
                <a:off x="1249835" y="5239505"/>
                <a:ext cx="230785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 rot="1032419">
              <a:off x="1288744" y="4859797"/>
              <a:ext cx="658566" cy="186406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Heart 13"/>
            <p:cNvSpPr/>
            <p:nvPr/>
          </p:nvSpPr>
          <p:spPr>
            <a:xfrm rot="1504151">
              <a:off x="1762485" y="4786435"/>
              <a:ext cx="571500" cy="533400"/>
            </a:xfrm>
            <a:prstGeom prst="hear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9130106">
              <a:off x="1270917" y="4572889"/>
              <a:ext cx="658566" cy="186406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33800" y="37338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Impact" pitchFamily="34" charset="0"/>
              </a:rPr>
              <a:t>COMPASSIONATE</a:t>
            </a:r>
          </a:p>
          <a:p>
            <a:pPr algn="ctr"/>
            <a:r>
              <a:rPr lang="en-US" sz="2800" b="1" dirty="0" smtClean="0">
                <a:latin typeface="Impact" pitchFamily="34" charset="0"/>
              </a:rPr>
              <a:t>SENSITIVE</a:t>
            </a:r>
          </a:p>
          <a:p>
            <a:pPr algn="ctr"/>
            <a:r>
              <a:rPr lang="en-US" sz="2800" b="1" dirty="0" smtClean="0">
                <a:latin typeface="Impact" pitchFamily="34" charset="0"/>
              </a:rPr>
              <a:t>HARMONIOUS</a:t>
            </a:r>
            <a:endParaRPr lang="en-US" sz="2800" b="1" dirty="0">
              <a:latin typeface="Impact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34247" y="524939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oper Black" pitchFamily="18" charset="0"/>
              </a:rPr>
              <a:t>likes acceptance and helping others</a:t>
            </a:r>
            <a:br>
              <a:rPr lang="en-US" sz="2400" dirty="0" smtClean="0">
                <a:latin typeface="Cooper Black" pitchFamily="18" charset="0"/>
              </a:rPr>
            </a:br>
            <a:r>
              <a:rPr lang="en-US" sz="2400" dirty="0" smtClean="0">
                <a:latin typeface="Cooper Black" pitchFamily="18" charset="0"/>
              </a:rPr>
              <a:t>brings support to the group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19" name="Heart 18"/>
          <p:cNvSpPr/>
          <p:nvPr/>
        </p:nvSpPr>
        <p:spPr>
          <a:xfrm>
            <a:off x="2800897" y="5357935"/>
            <a:ext cx="266700" cy="24096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art 20"/>
          <p:cNvSpPr/>
          <p:nvPr/>
        </p:nvSpPr>
        <p:spPr>
          <a:xfrm>
            <a:off x="3390900" y="5715000"/>
            <a:ext cx="266700" cy="24096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3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F8993A"/>
            </a:gs>
            <a:gs pos="0">
              <a:srgbClr val="FFC000"/>
            </a:gs>
            <a:gs pos="66000">
              <a:srgbClr val="F68222"/>
            </a:gs>
            <a:gs pos="100000">
              <a:schemeClr val="accent6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-152400"/>
            <a:ext cx="8153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latin typeface="Impact" pitchFamily="34" charset="0"/>
              </a:rPr>
              <a:t>ORANGE</a:t>
            </a:r>
            <a:endParaRPr lang="en-US" sz="19900" dirty="0">
              <a:latin typeface="Impact" pitchFamily="34" charset="0"/>
            </a:endParaRPr>
          </a:p>
        </p:txBody>
      </p:sp>
      <p:sp>
        <p:nvSpPr>
          <p:cNvPr id="5" name="5-Point Star 4"/>
          <p:cNvSpPr/>
          <p:nvPr/>
        </p:nvSpPr>
        <p:spPr>
          <a:xfrm rot="986569">
            <a:off x="7371616" y="2278410"/>
            <a:ext cx="1600200" cy="1447800"/>
          </a:xfrm>
          <a:prstGeom prst="star5">
            <a:avLst>
              <a:gd name="adj" fmla="val 28118"/>
              <a:gd name="hf" fmla="val 105146"/>
              <a:gd name="vf" fmla="val 11055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 rot="18789036">
            <a:off x="8098062" y="1106664"/>
            <a:ext cx="882776" cy="821014"/>
          </a:xfrm>
          <a:prstGeom prst="star5">
            <a:avLst>
              <a:gd name="adj" fmla="val 25646"/>
              <a:gd name="hf" fmla="val 105146"/>
              <a:gd name="vf" fmla="val 11055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595629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oper Black" pitchFamily="18" charset="0"/>
              </a:rPr>
              <a:t>“ the adventurer ”</a:t>
            </a:r>
            <a:endParaRPr lang="en-US" sz="4800" dirty="0">
              <a:latin typeface="Cooper Black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81000" y="3599695"/>
            <a:ext cx="1931719" cy="2648705"/>
            <a:chOff x="411975" y="3276600"/>
            <a:chExt cx="1931719" cy="2648705"/>
          </a:xfrm>
        </p:grpSpPr>
        <p:grpSp>
          <p:nvGrpSpPr>
            <p:cNvPr id="12" name="Group 11"/>
            <p:cNvGrpSpPr/>
            <p:nvPr/>
          </p:nvGrpSpPr>
          <p:grpSpPr>
            <a:xfrm>
              <a:off x="685800" y="3733800"/>
              <a:ext cx="990600" cy="2191505"/>
              <a:chOff x="685800" y="3733800"/>
              <a:chExt cx="990600" cy="2191505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85800" y="3733800"/>
                <a:ext cx="990600" cy="914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066799" y="4495800"/>
                <a:ext cx="298427" cy="9144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1318331">
                <a:off x="948010" y="5237071"/>
                <a:ext cx="217562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20285890">
                <a:off x="1249835" y="5239505"/>
                <a:ext cx="230785" cy="68580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 rot="19845661">
              <a:off x="1214732" y="4671664"/>
              <a:ext cx="762000" cy="16068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990324">
              <a:off x="411975" y="4730357"/>
              <a:ext cx="762000" cy="16068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Block Arc 14"/>
            <p:cNvSpPr/>
            <p:nvPr/>
          </p:nvSpPr>
          <p:spPr>
            <a:xfrm rot="20388253">
              <a:off x="1809126" y="3958682"/>
              <a:ext cx="534568" cy="643856"/>
            </a:xfrm>
            <a:prstGeom prst="blockArc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20247608">
              <a:off x="2117870" y="4300547"/>
              <a:ext cx="114180" cy="144286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33400" y="3657600"/>
              <a:ext cx="1312286" cy="228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827613" y="3276600"/>
              <a:ext cx="696387" cy="495300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733800" y="3723639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Impact" pitchFamily="34" charset="0"/>
              </a:rPr>
              <a:t>SPIRITED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SPONTANEOUS</a:t>
            </a:r>
            <a:br>
              <a:rPr lang="en-US" sz="2800" b="1" dirty="0" smtClean="0">
                <a:latin typeface="Impact" pitchFamily="34" charset="0"/>
              </a:rPr>
            </a:br>
            <a:r>
              <a:rPr lang="en-US" sz="2800" b="1" dirty="0" smtClean="0">
                <a:latin typeface="Impact" pitchFamily="34" charset="0"/>
              </a:rPr>
              <a:t>CREATIVE</a:t>
            </a:r>
            <a:endParaRPr lang="en-US" sz="2800" b="1" dirty="0">
              <a:latin typeface="Impac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34247" y="524939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oper Black" pitchFamily="18" charset="0"/>
              </a:rPr>
              <a:t>likes excitement and flexibility</a:t>
            </a:r>
            <a:br>
              <a:rPr lang="en-US" sz="2400" dirty="0" smtClean="0">
                <a:latin typeface="Cooper Black" pitchFamily="18" charset="0"/>
              </a:rPr>
            </a:br>
            <a:r>
              <a:rPr lang="en-US" sz="2400" dirty="0" smtClean="0">
                <a:latin typeface="Cooper Black" pitchFamily="18" charset="0"/>
              </a:rPr>
              <a:t>brings enthusiasm to the group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22" name="5-Point Star 21"/>
          <p:cNvSpPr/>
          <p:nvPr/>
        </p:nvSpPr>
        <p:spPr>
          <a:xfrm rot="18789036">
            <a:off x="3237475" y="5379589"/>
            <a:ext cx="208066" cy="191781"/>
          </a:xfrm>
          <a:prstGeom prst="star5">
            <a:avLst>
              <a:gd name="adj" fmla="val 25646"/>
              <a:gd name="hf" fmla="val 105146"/>
              <a:gd name="vf" fmla="val 11055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 rot="18789036">
            <a:off x="3183859" y="5782430"/>
            <a:ext cx="208066" cy="191781"/>
          </a:xfrm>
          <a:prstGeom prst="star5">
            <a:avLst>
              <a:gd name="adj" fmla="val 25646"/>
              <a:gd name="hf" fmla="val 105146"/>
              <a:gd name="vf" fmla="val 11055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3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46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W King</dc:creator>
  <cp:lastModifiedBy>Jones, Kortney Kay</cp:lastModifiedBy>
  <cp:revision>6</cp:revision>
  <dcterms:created xsi:type="dcterms:W3CDTF">2013-01-25T20:43:59Z</dcterms:created>
  <dcterms:modified xsi:type="dcterms:W3CDTF">2014-01-18T02:41:10Z</dcterms:modified>
</cp:coreProperties>
</file>